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7.jpg" ContentType="image/png"/>
  <Override PartName="/ppt/notesSlides/notesSlide25.xml" ContentType="application/vnd.openxmlformats-officedocument.presentationml.notesSlide+xml"/>
  <Override PartName="/ppt/media/image68.jpg" ContentType="image/png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7" r:id="rId2"/>
    <p:sldId id="268" r:id="rId3"/>
    <p:sldId id="269" r:id="rId4"/>
    <p:sldId id="266" r:id="rId5"/>
    <p:sldId id="274" r:id="rId6"/>
    <p:sldId id="260" r:id="rId7"/>
    <p:sldId id="263" r:id="rId8"/>
    <p:sldId id="264" r:id="rId9"/>
    <p:sldId id="275" r:id="rId10"/>
    <p:sldId id="279" r:id="rId11"/>
    <p:sldId id="270" r:id="rId12"/>
    <p:sldId id="286" r:id="rId13"/>
    <p:sldId id="272" r:id="rId14"/>
    <p:sldId id="273" r:id="rId15"/>
    <p:sldId id="278" r:id="rId16"/>
    <p:sldId id="256" r:id="rId17"/>
    <p:sldId id="257" r:id="rId18"/>
    <p:sldId id="258" r:id="rId19"/>
    <p:sldId id="259" r:id="rId20"/>
    <p:sldId id="271" r:id="rId21"/>
    <p:sldId id="265" r:id="rId22"/>
    <p:sldId id="280" r:id="rId23"/>
    <p:sldId id="277" r:id="rId24"/>
    <p:sldId id="284" r:id="rId25"/>
    <p:sldId id="282" r:id="rId26"/>
    <p:sldId id="283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24" autoAdjust="0"/>
  </p:normalViewPr>
  <p:slideViewPr>
    <p:cSldViewPr snapToGrid="0">
      <p:cViewPr varScale="1">
        <p:scale>
          <a:sx n="53" d="100"/>
          <a:sy n="53" d="100"/>
        </p:scale>
        <p:origin x="1152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764A4-7C52-4137-AB55-65A3E61DAFC0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2E27F-50C4-4276-B172-4DBD74BE9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75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50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31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38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76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6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59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8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2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67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53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4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1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79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83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98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58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57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9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0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8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55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6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97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2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E27F-50C4-4276-B172-4DBD74BE99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48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E47A-5BC9-4894-AA31-2668E0C29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B1CB5-B6D4-4206-8143-1610F82A6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DF702-634C-4D3B-A819-B849C8B2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23C0C-D6A1-42A3-8C74-2813BBA5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39B30-2AB8-4FAC-8B00-E44FA3D8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3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5A6D-617C-4F00-BEEC-24B1D528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B0A64-8450-4F47-B282-770EBA319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EB94-6D27-44F1-90C2-FC93FF0C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668AD-B2E6-41BD-825F-7077DDAD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D3F25-67D3-4F17-8664-765C1B09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6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E8E03-2337-442E-A905-C2B072745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2C3A3-30B2-4C27-ABBD-29DB63AAD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21A0C-B043-4671-9593-634ABA57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6194B-C109-4D24-94CC-29C6D0A0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B24BA-677E-4F9A-BFF2-38571006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8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9D34-7C89-4443-B8D0-455C392B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2CDE1-038F-43A9-A3FE-932FF5904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73531-2DC1-44A8-9CFF-2F2BAE8F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7BB16-9269-4875-90D7-03CF72A84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1510-0EEC-42B6-8674-97637F29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1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3CEA-2B47-4888-88B9-38CC27D3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AFD7C-BC74-49DB-9A12-605CDF97C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28050-8A89-4399-95D8-27C95DCF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EF85F-06CF-430E-9037-38229703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8A732-B91E-40BA-A1F6-40A23519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2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28311-7179-40EC-B3CF-57EA84AE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0856E-240B-4EE8-9A22-90212EB32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051D0-BC7B-4857-8AFF-56A348D8D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CF0C9-C700-46F8-9F16-E5DFC5AF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E80B0-1E1B-4F22-9CE3-4BF3F1B2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2456E-503D-411E-9C21-070E6F71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0348D-5E90-4E07-A851-364CFB58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E3B62-F78E-4D2E-BB5F-ECEA9090A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5C8F5-7BA3-4E13-8503-D927512AF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01E9E-720F-416C-AC40-9AC0B6B087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B2936C-9206-459F-AA6F-DA34C165D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6A843A-BAC3-4B70-8F1C-E8E247F86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11C62-ACCF-46CD-8817-16B2389B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366A1-6290-4FD4-A028-08C02276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F15E-D4B7-4D85-B32B-21723AED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08B2D2-236D-4872-B79C-441DF8DD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CAC2A-11DE-4D83-B175-CFB07422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FB40D-CECF-4F92-B2E6-DE7697B4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3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C6417-D9B3-49C3-A323-737317A5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5C184-BE24-4054-B8B9-9711671B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50EB3-5E68-4215-B531-D460C7C4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3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7C965-F572-482F-9547-CC132277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0942-4083-4F32-AAA2-588DFCBA9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FE25B-9D97-40A1-8DD2-D2053E958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3EE62-A573-4FE1-A062-2A9453B1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07E6-B9F5-4010-BB5A-34F7C186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8F5AA-2A96-4343-9974-36687B64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4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2825-405D-423D-AA58-75750C43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655148-2C66-4030-AC33-5EE2CE13C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6470D-0934-4C02-883C-17EA35D8F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CB8E7-8E11-4FF7-88C6-D5A0CADCA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20766-B1BD-4323-A914-BD220E7D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69149-4E35-4040-939E-1798B267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DE934-C45A-4EDE-9163-234C391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B18F0-5929-4727-9BF7-48A1256CD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DB518-83EB-4FF8-A89E-794CE96C0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0A6B-AB0E-4586-B81C-94055781EB1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E6AF4-5228-4458-867A-8AB1DCBB9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93E48-C4F5-49FA-BAC4-596E1892A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12264-6CF6-46D8-AFC3-2B904A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4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opazengineering.in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hyperlink" Target="mailto:topazengineering17@gamil.com" TargetMode="External"/><Relationship Id="rId4" Type="http://schemas.openxmlformats.org/officeDocument/2006/relationships/hyperlink" Target="mailto:marketing@topazengineering.i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2.png"/><Relationship Id="rId4" Type="http://schemas.openxmlformats.org/officeDocument/2006/relationships/image" Target="../media/image27.jpe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2.jp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9510E-F060-4855-A330-74C65BF477A2}"/>
              </a:ext>
            </a:extLst>
          </p:cNvPr>
          <p:cNvSpPr txBox="1"/>
          <p:nvPr/>
        </p:nvSpPr>
        <p:spPr>
          <a:xfrm>
            <a:off x="2201183" y="703973"/>
            <a:ext cx="78860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" panose="02040604050505020304" pitchFamily="18" charset="0"/>
              </a:rPr>
              <a:t>TOPAZ ENGINEERING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  <a:latin typeface="Century" panose="02040604050505020304" pitchFamily="18" charset="0"/>
              </a:rPr>
              <a:t>(</a:t>
            </a:r>
            <a:r>
              <a:rPr lang="en-US" sz="2800" b="1" dirty="0">
                <a:solidFill>
                  <a:schemeClr val="accent1"/>
                </a:solidFill>
                <a:latin typeface="Century" panose="02040604050505020304" pitchFamily="18" charset="0"/>
              </a:rPr>
              <a:t>Aerospace &amp; Defense</a:t>
            </a:r>
            <a:r>
              <a:rPr lang="en-US" sz="2800" dirty="0">
                <a:solidFill>
                  <a:schemeClr val="accent1"/>
                </a:solidFill>
                <a:latin typeface="Century" panose="02040604050505020304" pitchFamily="18" charset="0"/>
              </a:rPr>
              <a:t>)</a:t>
            </a:r>
          </a:p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ISO 9001: 2015 &amp; AS 9100-D Certified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6BEA35-A5E7-4308-9F69-59A47458C457}"/>
              </a:ext>
            </a:extLst>
          </p:cNvPr>
          <p:cNvSpPr txBox="1"/>
          <p:nvPr/>
        </p:nvSpPr>
        <p:spPr>
          <a:xfrm>
            <a:off x="2201183" y="2625116"/>
            <a:ext cx="778963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Office &amp; Works :</a:t>
            </a: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Plot No. 8 &amp; 9B/22, Bandlaguda, IDA Phase -1,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Patancheru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Sangareddy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Dist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Telangana State – 502 319.</a:t>
            </a: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Phone : +91 9059392710,       +91 9912492710</a:t>
            </a:r>
          </a:p>
          <a:p>
            <a:pPr algn="ctr"/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info@topazengineering.in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marketing@topazengineering.in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topazengineering17@gamil.com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dirty="0"/>
              <a:t>Web: www.topazengineering.in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B3EBB6-AFD1-478E-A46D-73585EAB6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899B1-6545-4EA1-8319-9B5A80522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3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3814010" y="371776"/>
            <a:ext cx="3416970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MAN POWER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B78F74-3359-4BFE-8F6F-086B1251C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068021"/>
              </p:ext>
            </p:extLst>
          </p:nvPr>
        </p:nvGraphicFramePr>
        <p:xfrm>
          <a:off x="1458495" y="1217052"/>
          <a:ext cx="8128000" cy="446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421">
                  <a:extLst>
                    <a:ext uri="{9D8B030D-6E8A-4147-A177-3AD203B41FA5}">
                      <a16:colId xmlns:a16="http://schemas.microsoft.com/office/drawing/2014/main" val="2639642264"/>
                    </a:ext>
                  </a:extLst>
                </a:gridCol>
                <a:gridCol w="3395579">
                  <a:extLst>
                    <a:ext uri="{9D8B030D-6E8A-4147-A177-3AD203B41FA5}">
                      <a16:colId xmlns:a16="http://schemas.microsoft.com/office/drawing/2014/main" val="3084789467"/>
                    </a:ext>
                  </a:extLst>
                </a:gridCol>
                <a:gridCol w="2947737">
                  <a:extLst>
                    <a:ext uri="{9D8B030D-6E8A-4147-A177-3AD203B41FA5}">
                      <a16:colId xmlns:a16="http://schemas.microsoft.com/office/drawing/2014/main" val="2879091315"/>
                    </a:ext>
                  </a:extLst>
                </a:gridCol>
                <a:gridCol w="1116263">
                  <a:extLst>
                    <a:ext uri="{9D8B030D-6E8A-4147-A177-3AD203B41FA5}">
                      <a16:colId xmlns:a16="http://schemas.microsoft.com/office/drawing/2014/main" val="2992842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845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VENKAIAH MUPPA          (MANAGING DIRECTOR)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ALAMANDA SIMHACHALAM (MANAGING DIRECTOR)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NAGASASTRY MANIKONDA (DIRECTOR)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NAKKA ANNAPURNA DEVI (DIRECTOR)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67698"/>
                  </a:ext>
                </a:extLst>
              </a:tr>
              <a:tr h="631250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DOMAINEXPERTS</a:t>
                      </a:r>
                    </a:p>
                    <a:p>
                      <a:r>
                        <a:rPr lang="en-US" sz="1400" dirty="0"/>
                        <a:t>(DESIGNERS,MODELLING,QUALITY CONTROL &amp; PLANNING)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360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TECHNICAL(SKILLED)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483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QC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995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361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85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2756922" y="283493"/>
            <a:ext cx="6478859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QUALITY CONTROL 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BD81F-761E-44B0-B56E-85008EE1A19D}"/>
              </a:ext>
            </a:extLst>
          </p:cNvPr>
          <p:cNvSpPr/>
          <p:nvPr/>
        </p:nvSpPr>
        <p:spPr>
          <a:xfrm>
            <a:off x="8261957" y="1805204"/>
            <a:ext cx="3019927" cy="4613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ISO 9001:2015 &amp; AS 9100D certified company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Designed &amp; Developed a Quality Management System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Implemented, Reviewed and audited time to time.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Practice Advanced test Procedures including NDT/DT &amp; Functional Tests</a:t>
            </a:r>
            <a:endParaRPr lang="en-US" sz="3200" b="1" i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0764D-1F3A-49F7-B623-A00CA796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9187F6-85F7-4EEA-9E6D-07884DCFA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5DCF2-5C28-44FE-92AE-057BD8E64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60" y="1023768"/>
            <a:ext cx="3928582" cy="55559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10336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2698595" y="457200"/>
            <a:ext cx="6478859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TRIMOS HEIGHT GAUGE &amp; ZEISS CMM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C36261-A8D5-4AF1-834C-B9F5F7AFA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2" y="1356100"/>
            <a:ext cx="4378999" cy="48962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0764D-1F3A-49F7-B623-A00CA796E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9187F6-85F7-4EEA-9E6D-07884DCFA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FE3F8D-8E24-470D-B858-AF4E9D9D332C}"/>
              </a:ext>
            </a:extLst>
          </p:cNvPr>
          <p:cNvSpPr txBox="1"/>
          <p:nvPr/>
        </p:nvSpPr>
        <p:spPr>
          <a:xfrm>
            <a:off x="6347509" y="6216134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ZEISS CMM SIZE: 1600x1200x600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B03DAE-5C92-410E-9F30-A93A02711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97" y="1338509"/>
            <a:ext cx="4879951" cy="48799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D3BA2F-46AC-4199-BD82-D512D0937A88}"/>
              </a:ext>
            </a:extLst>
          </p:cNvPr>
          <p:cNvSpPr/>
          <p:nvPr/>
        </p:nvSpPr>
        <p:spPr>
          <a:xfrm>
            <a:off x="1550027" y="6275308"/>
            <a:ext cx="273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TRIMOS HEIGHT GAUGE V3</a:t>
            </a:r>
          </a:p>
        </p:txBody>
      </p:sp>
    </p:spTree>
    <p:extLst>
      <p:ext uri="{BB962C8B-B14F-4D97-AF65-F5344CB8AC3E}">
        <p14:creationId xmlns:p14="http://schemas.microsoft.com/office/powerpoint/2010/main" val="314134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2698595" y="457200"/>
            <a:ext cx="6478859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QUALITY CONTROL INSTRUMENTS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C:\Users\Sathw\OneDrive\Desktop\WhatsApp Image 2020-11-11 at 10.46.52 AM.jpeg">
            <a:extLst>
              <a:ext uri="{FF2B5EF4-FFF2-40B4-BE49-F238E27FC236}">
                <a16:creationId xmlns:a16="http://schemas.microsoft.com/office/drawing/2014/main" id="{A3609359-E445-4494-9002-B07439AB9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72" y="1335163"/>
            <a:ext cx="3383280" cy="5065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Sathw\OneDrive\Desktop\WhatsApp Image 2020-11-11 at 10.46.51 AM.jpeg">
            <a:extLst>
              <a:ext uri="{FF2B5EF4-FFF2-40B4-BE49-F238E27FC236}">
                <a16:creationId xmlns:a16="http://schemas.microsoft.com/office/drawing/2014/main" id="{AA8D3ED9-F8BA-4B65-8725-9DF0516E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04" y="1335163"/>
            <a:ext cx="4812637" cy="2077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Sathw\OneDrive\Desktop\WhatsApp Image 2020-11-11 at 10.46.50 AM.jpeg">
            <a:extLst>
              <a:ext uri="{FF2B5EF4-FFF2-40B4-BE49-F238E27FC236}">
                <a16:creationId xmlns:a16="http://schemas.microsoft.com/office/drawing/2014/main" id="{5F15A1FC-9DE6-4115-A55B-D67769F7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43718" y="4034268"/>
            <a:ext cx="2661920" cy="2071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Sathw\OneDrive\Desktop\WhatsApp Image 2020-11-11 at 10.46.51 AM (1).jpeg">
            <a:extLst>
              <a:ext uri="{FF2B5EF4-FFF2-40B4-BE49-F238E27FC236}">
                <a16:creationId xmlns:a16="http://schemas.microsoft.com/office/drawing/2014/main" id="{A447C7A4-4B66-4845-842F-84F35BB8D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01" y="3736580"/>
            <a:ext cx="1920240" cy="2661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57BAB-E814-4312-9614-04FCC6431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F82EF1-68F5-413F-B93A-556DD3538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4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2698595" y="457200"/>
            <a:ext cx="6478859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QUALITY CONTROL INSTRUMENTS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Content Placeholder 3" descr="IMG_0375.JPG">
            <a:extLst>
              <a:ext uri="{FF2B5EF4-FFF2-40B4-BE49-F238E27FC236}">
                <a16:creationId xmlns:a16="http://schemas.microsoft.com/office/drawing/2014/main" id="{AEDA1B0E-5D6A-4410-814C-D22A1933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555" y="1356101"/>
            <a:ext cx="2921429" cy="255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Content Placeholder 3" descr="IMG_0379.JPG">
            <a:extLst>
              <a:ext uri="{FF2B5EF4-FFF2-40B4-BE49-F238E27FC236}">
                <a16:creationId xmlns:a16="http://schemas.microsoft.com/office/drawing/2014/main" id="{D3EEA3DE-B69F-4C50-827B-6BF7829D98B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 l="21148" r="18078"/>
          <a:stretch>
            <a:fillRect/>
          </a:stretch>
        </p:blipFill>
        <p:spPr>
          <a:xfrm>
            <a:off x="3609562" y="1356100"/>
            <a:ext cx="2415050" cy="255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Content Placeholder 3" descr="IMG_0377.JPG">
            <a:extLst>
              <a:ext uri="{FF2B5EF4-FFF2-40B4-BE49-F238E27FC236}">
                <a16:creationId xmlns:a16="http://schemas.microsoft.com/office/drawing/2014/main" id="{4B7773B8-C2BD-46A1-A5A0-67E9B9B8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98190" y="1356100"/>
            <a:ext cx="2475577" cy="255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digital micrometer.jpg">
            <a:extLst>
              <a:ext uri="{FF2B5EF4-FFF2-40B4-BE49-F238E27FC236}">
                <a16:creationId xmlns:a16="http://schemas.microsoft.com/office/drawing/2014/main" id="{AFA597D4-7460-420C-A21F-380648995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998" y="4168078"/>
            <a:ext cx="5123769" cy="2242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inside micrometer image.jpg">
            <a:extLst>
              <a:ext uri="{FF2B5EF4-FFF2-40B4-BE49-F238E27FC236}">
                <a16:creationId xmlns:a16="http://schemas.microsoft.com/office/drawing/2014/main" id="{31F28816-D260-4C8B-82B7-D5EE9AA9C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932208" y="3133120"/>
            <a:ext cx="5047846" cy="1493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43DBD3-FBA7-41BA-BCB4-F1305FDC6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645" y="4163703"/>
            <a:ext cx="2921429" cy="2242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2F4A9E-16FB-44D8-BC74-AE22B48F4F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8600" y="223838"/>
            <a:ext cx="749300" cy="6296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662AB8-BC0F-459F-8591-483958E0B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8400" y="8588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34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3436403" y="264101"/>
            <a:ext cx="5319194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METROLOGY INSTRUMENTS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B40C66-1FBF-464D-9FF6-3E91895DF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01006"/>
              </p:ext>
            </p:extLst>
          </p:nvPr>
        </p:nvGraphicFramePr>
        <p:xfrm>
          <a:off x="1630279" y="1069359"/>
          <a:ext cx="8128000" cy="524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039354997"/>
                    </a:ext>
                  </a:extLst>
                </a:gridCol>
                <a:gridCol w="3403600">
                  <a:extLst>
                    <a:ext uri="{9D8B030D-6E8A-4147-A177-3AD203B41FA5}">
                      <a16:colId xmlns:a16="http://schemas.microsoft.com/office/drawing/2014/main" val="2016856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402245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35806798"/>
                    </a:ext>
                  </a:extLst>
                </a:gridCol>
              </a:tblGrid>
              <a:tr h="262386">
                <a:tc>
                  <a:txBody>
                    <a:bodyPr/>
                    <a:lstStyle/>
                    <a:p>
                      <a:r>
                        <a:rPr lang="en-US" sz="1200" dirty="0"/>
                        <a:t>SNO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QUANTITY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373342"/>
                  </a:ext>
                </a:extLst>
              </a:tr>
              <a:tr h="601035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ZEISS CMM(with advanced features)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ZEISS 1600 X 1000 X 600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57370"/>
                  </a:ext>
                </a:extLst>
              </a:tr>
              <a:tr h="713506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TRIMOS</a:t>
                      </a:r>
                    </a:p>
                    <a:p>
                      <a:r>
                        <a:rPr lang="en-US" sz="1400" dirty="0"/>
                        <a:t>(SWISS MAKE)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2D-HEIGHT MASTER</a:t>
                      </a:r>
                    </a:p>
                    <a:p>
                      <a:r>
                        <a:rPr lang="en-US" sz="1400" dirty="0"/>
                        <a:t>(0-700MM)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839568"/>
                  </a:ext>
                </a:extLst>
              </a:tr>
              <a:tr h="437310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Surface Table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Micron Instruments 1600 x 650mm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73975"/>
                  </a:ext>
                </a:extLst>
              </a:tr>
              <a:tr h="262386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 Vernier Calipers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to 150MM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920529"/>
                  </a:ext>
                </a:extLst>
              </a:tr>
              <a:tr h="262386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 Vernier Calipers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to 300 MM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212"/>
                  </a:ext>
                </a:extLst>
              </a:tr>
              <a:tr h="1384330"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Micrometers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to 25MM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to 50MM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to 75MM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 to 100MM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to 50MM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to 125 MM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 to 150MM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268347"/>
                  </a:ext>
                </a:extLst>
              </a:tr>
              <a:tr h="440469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2D Height Master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TRIMOS( 0 TO 700MM 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287583"/>
                  </a:ext>
                </a:extLst>
              </a:tr>
              <a:tr h="262386"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Pin Gauges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to 7MM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763197"/>
                  </a:ext>
                </a:extLst>
              </a:tr>
              <a:tr h="262386"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Slip Gauges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 to 100MM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557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756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662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D07A3-F435-49F7-ACDA-4376391D6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1" y="2142727"/>
            <a:ext cx="3362949" cy="164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45A483-598C-400F-AF9A-A9B5C95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801" y="2142726"/>
            <a:ext cx="3726398" cy="165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A1329C-C084-4B7E-80F5-B48FD4245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320" y="2142726"/>
            <a:ext cx="3415982" cy="1657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30A4D-03A4-4700-8CA0-24C07FD3C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12" y="4279414"/>
            <a:ext cx="3383280" cy="1700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AA611-9208-4218-8BB3-4BA3E49D2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801" y="4279414"/>
            <a:ext cx="3726398" cy="1737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E2AA9E-BADD-4124-BE44-5F4A37E79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573" y="4279413"/>
            <a:ext cx="3474720" cy="17002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CF5910-E5D8-41F0-B52A-7429083C16DE}"/>
              </a:ext>
            </a:extLst>
          </p:cNvPr>
          <p:cNvSpPr/>
          <p:nvPr/>
        </p:nvSpPr>
        <p:spPr>
          <a:xfrm>
            <a:off x="3871331" y="513696"/>
            <a:ext cx="4449337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PRODUCTS PRODUCED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953798-2B9B-4269-A3F8-2AEF083B2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803F76-E59A-4A1A-A747-A479EDB2F4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99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A684C-8E4C-4209-99D2-AF54A2335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81" y="1569266"/>
            <a:ext cx="3200400" cy="2252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9FC6AF-5B41-446E-963B-B1C534D9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65" y="1569266"/>
            <a:ext cx="3455631" cy="225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F3794-673B-410E-A7C7-DE7E234D4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720" y="1569266"/>
            <a:ext cx="3362960" cy="2252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836E22-9753-4BA6-80E5-B68C648B9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065" y="4026562"/>
            <a:ext cx="3472285" cy="2485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5E0BE3-011B-444F-AAA7-1B3A6C783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719" y="4026562"/>
            <a:ext cx="3362960" cy="2485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8B2B4C-F695-4263-9129-D9D14DE95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181" y="4026562"/>
            <a:ext cx="3231123" cy="2485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9A4FB6E-3BE4-4392-A792-E82DF54E3780}"/>
              </a:ext>
            </a:extLst>
          </p:cNvPr>
          <p:cNvSpPr/>
          <p:nvPr/>
        </p:nvSpPr>
        <p:spPr>
          <a:xfrm>
            <a:off x="3893634" y="484235"/>
            <a:ext cx="4404732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PRODUCTS PRODUCED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93EFC8-5083-477E-8E47-F6873ACAD9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C90804-74B6-4A39-B1E5-E1D337EC8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5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451E2-0DC5-451A-ACB4-61D7B640F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86" y="1662080"/>
            <a:ext cx="3352903" cy="4259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416B7-FA38-4D66-A717-3B6A04A38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962" y="1662080"/>
            <a:ext cx="3133509" cy="4206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52AD00-7D85-41AC-9A31-A229BE878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17" y="1662081"/>
            <a:ext cx="3780396" cy="425921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CC8E0A-C703-4223-A3F8-BDCEB3FBE9FB}"/>
              </a:ext>
            </a:extLst>
          </p:cNvPr>
          <p:cNvSpPr/>
          <p:nvPr/>
        </p:nvSpPr>
        <p:spPr>
          <a:xfrm>
            <a:off x="3798848" y="446049"/>
            <a:ext cx="4594303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PRODUCTS PRODUCED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DA7B04-074A-40C0-9AED-78F28C3D7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DCB0F-BDCC-43AE-958E-0215AC45A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3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E49A2-0F94-428A-A75C-492AC220A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23" y="4115747"/>
            <a:ext cx="3129783" cy="2050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608C0-7BA4-442B-A01C-284D6C592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41" y="1356375"/>
            <a:ext cx="2767094" cy="4810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B5413-026E-4B71-B4BE-D7F08C067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92" y="1338958"/>
            <a:ext cx="3497774" cy="245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5D45C4-705B-4CE3-8F9E-27FB2D4F7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70566" y="818844"/>
            <a:ext cx="2457544" cy="3497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A049C-B16E-4F74-A78F-A6C14EFF2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573899" y="3392299"/>
            <a:ext cx="2050877" cy="34977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451FB8-B2DF-486C-B4BB-C36C9C24A9B0}"/>
              </a:ext>
            </a:extLst>
          </p:cNvPr>
          <p:cNvSpPr/>
          <p:nvPr/>
        </p:nvSpPr>
        <p:spPr>
          <a:xfrm>
            <a:off x="3482961" y="501086"/>
            <a:ext cx="4605454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PRODUCTS PRODUCED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C01D75-10F4-4CA4-A2AE-5C91FDBCCBB2}"/>
              </a:ext>
            </a:extLst>
          </p:cNvPr>
          <p:cNvSpPr/>
          <p:nvPr/>
        </p:nvSpPr>
        <p:spPr>
          <a:xfrm>
            <a:off x="7850450" y="1338958"/>
            <a:ext cx="3497774" cy="24575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FF0BF9-FE1B-45DF-AD2E-700040677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6E5974-8F4D-4567-A214-D4602CAE1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5097966" y="568713"/>
            <a:ext cx="1996068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ABOUT 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088E1-F8E1-4AE9-879B-5C591B643CC0}"/>
              </a:ext>
            </a:extLst>
          </p:cNvPr>
          <p:cNvSpPr txBox="1"/>
          <p:nvPr/>
        </p:nvSpPr>
        <p:spPr>
          <a:xfrm>
            <a:off x="251482" y="1851392"/>
            <a:ext cx="114433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Topaz Engineering is for manufacturing of High Quality critical components of Aerospace,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Defense &amp; Marine Sectors.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Established in the year 2017 at Hyderabad.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We take up challenging &amp; development projects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of Technology intensive Aerospace Class Assemblies.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We have inhouse Design Centre</a:t>
            </a:r>
          </a:p>
          <a:p>
            <a:endParaRPr lang="en-US" sz="2400" dirty="0"/>
          </a:p>
          <a:p>
            <a:r>
              <a:rPr lang="en-US" sz="2400" dirty="0"/>
              <a:t>We have independent Quality control Department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68A35-1C97-4C7D-ACA2-8AE36A5CE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9FC52-8329-4D57-B970-B7DC0E0C7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E78AB-CD14-4AA4-A428-C22AF6375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82" y="2419699"/>
            <a:ext cx="5047536" cy="37856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43168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4817886" y="624555"/>
            <a:ext cx="2556227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CUSTOMERS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Box 63">
            <a:extLst>
              <a:ext uri="{FF2B5EF4-FFF2-40B4-BE49-F238E27FC236}">
                <a16:creationId xmlns:a16="http://schemas.microsoft.com/office/drawing/2014/main" id="{516E4FE0-D914-4E9E-88E0-8A6FEB401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37" y="4160180"/>
            <a:ext cx="1476375" cy="2907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ct val="50000"/>
              </a:spcBef>
            </a:pPr>
            <a:r>
              <a:rPr lang="en-GB" sz="1600" b="1" dirty="0">
                <a:solidFill>
                  <a:srgbClr val="080808"/>
                </a:solidFill>
                <a:latin typeface="Calibri" panose="020F0502020204030204"/>
              </a:rPr>
              <a:t>BEL</a:t>
            </a:r>
          </a:p>
        </p:txBody>
      </p:sp>
      <p:pic>
        <p:nvPicPr>
          <p:cNvPr id="8" name="Picture 7" descr="D:\Clients\Nucon\Nucon Aerospace\Nucon PPT\PPT 27_05\250px-Bharat_Electronics_logo.svg.png">
            <a:extLst>
              <a:ext uri="{FF2B5EF4-FFF2-40B4-BE49-F238E27FC236}">
                <a16:creationId xmlns:a16="http://schemas.microsoft.com/office/drawing/2014/main" id="{2343E193-64CB-4DF5-B453-3503D7413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24437" y="3516110"/>
            <a:ext cx="1628776" cy="43651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ttp://www.nucon.net/inside/images/logo_bdl.gif">
            <a:extLst>
              <a:ext uri="{FF2B5EF4-FFF2-40B4-BE49-F238E27FC236}">
                <a16:creationId xmlns:a16="http://schemas.microsoft.com/office/drawing/2014/main" id="{309EDDC1-98C0-48FB-88BC-652AAFC74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424" y="1843899"/>
            <a:ext cx="1933575" cy="5715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Box 66">
            <a:extLst>
              <a:ext uri="{FF2B5EF4-FFF2-40B4-BE49-F238E27FC236}">
                <a16:creationId xmlns:a16="http://schemas.microsoft.com/office/drawing/2014/main" id="{1A733813-42E5-4BA0-8098-092206CBD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198" y="2475650"/>
            <a:ext cx="185737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80808"/>
                </a:solidFill>
                <a:latin typeface="Calibri" panose="020F0502020204030204"/>
              </a:rPr>
              <a:t>Bharat Dynamics Limited</a:t>
            </a: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516380B5-D16F-4E20-AAAE-CE79F04C9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113" y="5892825"/>
            <a:ext cx="134747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080808"/>
                </a:solidFill>
                <a:latin typeface="Calibri" panose="020F0502020204030204"/>
              </a:rPr>
              <a:t>BrahMos</a:t>
            </a:r>
            <a:endParaRPr lang="en-US" sz="1600" b="1" dirty="0">
              <a:solidFill>
                <a:srgbClr val="080808"/>
              </a:solidFill>
              <a:latin typeface="Calibri" panose="020F0502020204030204"/>
            </a:endParaRPr>
          </a:p>
        </p:txBody>
      </p:sp>
      <p:pic>
        <p:nvPicPr>
          <p:cNvPr id="13" name="Picture 12" descr="http://www.nucon.net/images/logo_bhel.gif">
            <a:extLst>
              <a:ext uri="{FF2B5EF4-FFF2-40B4-BE49-F238E27FC236}">
                <a16:creationId xmlns:a16="http://schemas.microsoft.com/office/drawing/2014/main" id="{CA58200F-4301-4576-BD2E-3AFE7A5C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1622" y="3401564"/>
            <a:ext cx="838200" cy="7112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http://www.nucon.net/images/logo_tisco.gif">
            <a:extLst>
              <a:ext uri="{FF2B5EF4-FFF2-40B4-BE49-F238E27FC236}">
                <a16:creationId xmlns:a16="http://schemas.microsoft.com/office/drawing/2014/main" id="{195C0B86-81C1-41D2-B3AB-DE9B4188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3522" y="4855937"/>
            <a:ext cx="914400" cy="82391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 Box 58">
            <a:extLst>
              <a:ext uri="{FF2B5EF4-FFF2-40B4-BE49-F238E27FC236}">
                <a16:creationId xmlns:a16="http://schemas.microsoft.com/office/drawing/2014/main" id="{24F18969-67DA-43BD-856D-56A572481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341" y="4266235"/>
            <a:ext cx="1081087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80808"/>
                </a:solidFill>
                <a:latin typeface="Calibri" panose="020F0502020204030204"/>
              </a:rPr>
              <a:t>BHEL</a:t>
            </a:r>
          </a:p>
        </p:txBody>
      </p:sp>
      <p:sp>
        <p:nvSpPr>
          <p:cNvPr id="17" name="Text Box 62">
            <a:extLst>
              <a:ext uri="{FF2B5EF4-FFF2-40B4-BE49-F238E27FC236}">
                <a16:creationId xmlns:a16="http://schemas.microsoft.com/office/drawing/2014/main" id="{18B9CD9B-257E-49B4-AD18-B3C374C02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859" y="5804910"/>
            <a:ext cx="1347479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80808"/>
                </a:solidFill>
                <a:latin typeface="Calibri" panose="020F0502020204030204"/>
              </a:rPr>
              <a:t>Indian Railway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382CE427-EB81-41F7-934B-4D2FC7535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084" y="5769715"/>
            <a:ext cx="1371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80808"/>
                </a:solidFill>
                <a:latin typeface="Calibri" panose="020F0502020204030204"/>
              </a:rPr>
              <a:t>TATA AEROSPACE</a:t>
            </a:r>
          </a:p>
        </p:txBody>
      </p:sp>
      <p:pic>
        <p:nvPicPr>
          <p:cNvPr id="19" name="Picture 18" descr="http://www.hal-india.com/images/topbar.gif">
            <a:extLst>
              <a:ext uri="{FF2B5EF4-FFF2-40B4-BE49-F238E27FC236}">
                <a16:creationId xmlns:a16="http://schemas.microsoft.com/office/drawing/2014/main" id="{196A7357-F90B-4CC7-8692-B6475378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272317" y="3372522"/>
            <a:ext cx="1357313" cy="6429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 Box 66">
            <a:extLst>
              <a:ext uri="{FF2B5EF4-FFF2-40B4-BE49-F238E27FC236}">
                <a16:creationId xmlns:a16="http://schemas.microsoft.com/office/drawing/2014/main" id="{50F89C18-6D62-48D2-8E59-A5EC30483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8087" y="4124635"/>
            <a:ext cx="800100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600" b="1" dirty="0">
                <a:solidFill>
                  <a:srgbClr val="080808"/>
                </a:solidFill>
                <a:latin typeface="Calibri" panose="020F0502020204030204"/>
              </a:rPr>
              <a:t>HAL</a:t>
            </a:r>
            <a:endParaRPr lang="en-US" sz="1600" b="1" dirty="0">
              <a:solidFill>
                <a:srgbClr val="080808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EFDE8F-2BB3-4765-A825-76E5FDBB82C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2306" y="1862112"/>
            <a:ext cx="1866900" cy="762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 Box 66">
            <a:extLst>
              <a:ext uri="{FF2B5EF4-FFF2-40B4-BE49-F238E27FC236}">
                <a16:creationId xmlns:a16="http://schemas.microsoft.com/office/drawing/2014/main" id="{D781405A-E1F5-4D2E-9C1E-9C113552E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942" y="2704748"/>
            <a:ext cx="1857375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80808"/>
                </a:solidFill>
                <a:latin typeface="Calibri" panose="020F0502020204030204"/>
              </a:rPr>
              <a:t>ECIL</a:t>
            </a:r>
          </a:p>
        </p:txBody>
      </p:sp>
      <p:pic>
        <p:nvPicPr>
          <p:cNvPr id="23" name="Picture 22" descr="D:\Clients\Nucon\Nucon Aerospace\Nucon PPT\PPT 27_05\1263625167-Brahmos Logo Good.jpg">
            <a:extLst>
              <a:ext uri="{FF2B5EF4-FFF2-40B4-BE49-F238E27FC236}">
                <a16:creationId xmlns:a16="http://schemas.microsoft.com/office/drawing/2014/main" id="{81DC259B-4F4D-4920-B081-F2DD0D2C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456884" y="4745392"/>
            <a:ext cx="1002506" cy="9906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http://www.nucon.net/images/logo_drdo.gif">
            <a:extLst>
              <a:ext uri="{FF2B5EF4-FFF2-40B4-BE49-F238E27FC236}">
                <a16:creationId xmlns:a16="http://schemas.microsoft.com/office/drawing/2014/main" id="{29BFB1F1-A501-47AD-A5CD-35ABDE40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3555" y="1659371"/>
            <a:ext cx="990600" cy="9906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http://www.nucon.net/images/logo_ir.gif">
            <a:extLst>
              <a:ext uri="{FF2B5EF4-FFF2-40B4-BE49-F238E27FC236}">
                <a16:creationId xmlns:a16="http://schemas.microsoft.com/office/drawing/2014/main" id="{78E62335-D5C8-4F13-BBD2-8B611B9D2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81499" y="4827692"/>
            <a:ext cx="838200" cy="82391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FD411-F18D-4E5F-BBEB-CAA4449D6BCE}"/>
              </a:ext>
            </a:extLst>
          </p:cNvPr>
          <p:cNvSpPr txBox="1"/>
          <p:nvPr/>
        </p:nvSpPr>
        <p:spPr>
          <a:xfrm>
            <a:off x="1757952" y="27525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DRDO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B4031E1-8612-4A8B-A17A-2B3FE197A3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EB5CE5-CD68-433A-B8DA-80B9CE7B8E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8AA1F-BA6F-4EEE-AC88-57A364B788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973" y="4828095"/>
            <a:ext cx="1184927" cy="1148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F6E469-C85C-4B52-9164-400B1A4A95D3}"/>
              </a:ext>
            </a:extLst>
          </p:cNvPr>
          <p:cNvSpPr/>
          <p:nvPr/>
        </p:nvSpPr>
        <p:spPr>
          <a:xfrm>
            <a:off x="10258407" y="6012997"/>
            <a:ext cx="637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80808"/>
                </a:solidFill>
              </a:rPr>
              <a:t>ISRO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4043C5-200D-4138-A547-BF6803919D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0" y="2932174"/>
            <a:ext cx="1320800" cy="132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DB71DD6-971A-4B65-8425-90D16A077FA0}"/>
              </a:ext>
            </a:extLst>
          </p:cNvPr>
          <p:cNvSpPr/>
          <p:nvPr/>
        </p:nvSpPr>
        <p:spPr>
          <a:xfrm>
            <a:off x="9531831" y="4250638"/>
            <a:ext cx="2090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80808"/>
                </a:solidFill>
              </a:rPr>
              <a:t>NUCON AEROSPACE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2F49E3D-C85C-4AB0-AB8A-24E1814CCA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23" y="1639067"/>
            <a:ext cx="1466715" cy="11286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9036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4205868" y="571630"/>
            <a:ext cx="3780264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ANNUAL TURNOVER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A6ACA9-37D9-46D9-8134-BAEC7AC2D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932825"/>
              </p:ext>
            </p:extLst>
          </p:nvPr>
        </p:nvGraphicFramePr>
        <p:xfrm>
          <a:off x="2032000" y="1584960"/>
          <a:ext cx="81280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23649972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489831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FINANCIAL YEAR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TURNOVER (IN LAKHS)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50900"/>
                  </a:ext>
                </a:extLst>
              </a:tr>
              <a:tr h="4429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2023-24</a:t>
                      </a:r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535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745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2022-23</a:t>
                      </a:r>
                      <a:endParaRPr lang="en-US" sz="2800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320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586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2021-22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285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7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2020-21</a:t>
                      </a:r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180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51986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3B067190-E467-4B64-8BDE-0C2A7407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1F6A8-0ABF-4E2F-B648-BF9DEE603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1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4051461" y="361072"/>
            <a:ext cx="3780264" cy="786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FUTURE EXPANSION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067190-E467-4B64-8BDE-0C2A7407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1F6A8-0ABF-4E2F-B648-BF9DEE603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D1FEA-B387-464E-B0E2-3F1F0F293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88" y="1263566"/>
            <a:ext cx="6476094" cy="32380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23D9D1-7FD2-43BD-9FC0-A7BFA4ACEB67}"/>
              </a:ext>
            </a:extLst>
          </p:cNvPr>
          <p:cNvSpPr/>
          <p:nvPr/>
        </p:nvSpPr>
        <p:spPr>
          <a:xfrm>
            <a:off x="3651998" y="4653025"/>
            <a:ext cx="4888001" cy="786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TOPAZ AEROSPACE PVT LTD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FA2BC-45D4-429A-BEC0-BF9665664BCE}"/>
              </a:ext>
            </a:extLst>
          </p:cNvPr>
          <p:cNvSpPr txBox="1"/>
          <p:nvPr/>
        </p:nvSpPr>
        <p:spPr>
          <a:xfrm>
            <a:off x="433137" y="5467693"/>
            <a:ext cx="1059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Located in </a:t>
            </a:r>
            <a:r>
              <a:rPr lang="en-US" sz="2400" b="1" dirty="0">
                <a:solidFill>
                  <a:srgbClr val="FF0000"/>
                </a:solidFill>
              </a:rPr>
              <a:t>Adibatla, 38000 sqft ( Production and Associated service facilities)</a:t>
            </a:r>
          </a:p>
        </p:txBody>
      </p:sp>
    </p:spTree>
    <p:extLst>
      <p:ext uri="{BB962C8B-B14F-4D97-AF65-F5344CB8AC3E}">
        <p14:creationId xmlns:p14="http://schemas.microsoft.com/office/powerpoint/2010/main" val="2690257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4000016" y="651621"/>
            <a:ext cx="4191967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CAPITAL EQUIPMENT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15CAA-C1CD-4154-B55E-46693B59D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68" y="1306681"/>
            <a:ext cx="6836911" cy="36022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527D7F-B585-4731-A7FD-CA2DFCEB017B}"/>
              </a:ext>
            </a:extLst>
          </p:cNvPr>
          <p:cNvSpPr/>
          <p:nvPr/>
        </p:nvSpPr>
        <p:spPr>
          <a:xfrm>
            <a:off x="723416" y="5274592"/>
            <a:ext cx="4317816" cy="553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KAFO GANTRY TYPE 5 AXES CNC DOUBLE COLUMN MACHINE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6C4EF-362F-48B7-A33D-BC164F35A3A6}"/>
              </a:ext>
            </a:extLst>
          </p:cNvPr>
          <p:cNvSpPr txBox="1"/>
          <p:nvPr/>
        </p:nvSpPr>
        <p:spPr>
          <a:xfrm>
            <a:off x="6096000" y="1489722"/>
            <a:ext cx="5041901" cy="388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Model: KG5A-2232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Controller: Heidenheimer TNC640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X/Y/Z axis travel: 2,200/3,200/1,100mm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Dist. Between column: 4,000mm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Dist. from spindle to nose: 200-1,300mm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Table size: 2,100x3,100mm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Table loading: 2,500kgs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Spindle motor: 25/30KW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Spindle speed: 12,000rpm(built-in type)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Machine size: 3,200/8,000/5,800mm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Machine weight: 61,000kgs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3 axes linear roller guide way</a:t>
            </a:r>
          </a:p>
        </p:txBody>
      </p:sp>
    </p:spTree>
    <p:extLst>
      <p:ext uri="{BB962C8B-B14F-4D97-AF65-F5344CB8AC3E}">
        <p14:creationId xmlns:p14="http://schemas.microsoft.com/office/powerpoint/2010/main" val="3570948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4015298" y="270027"/>
            <a:ext cx="4161404" cy="742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CAPITAL EQUIPMENT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527D7F-B585-4731-A7FD-CA2DFCEB017B}"/>
              </a:ext>
            </a:extLst>
          </p:cNvPr>
          <p:cNvSpPr/>
          <p:nvPr/>
        </p:nvSpPr>
        <p:spPr>
          <a:xfrm>
            <a:off x="2323616" y="5867673"/>
            <a:ext cx="4317816" cy="553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KAFO GANTRY TYPE 5 AXES CNC DOUBLE COLUMN MACHINE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6C4EF-362F-48B7-A33D-BC164F35A3A6}"/>
              </a:ext>
            </a:extLst>
          </p:cNvPr>
          <p:cNvSpPr txBox="1"/>
          <p:nvPr/>
        </p:nvSpPr>
        <p:spPr>
          <a:xfrm>
            <a:off x="8378925" y="1542759"/>
            <a:ext cx="355332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Our Future Added Machine </a:t>
            </a:r>
          </a:p>
          <a:p>
            <a:endParaRPr lang="en-US" b="1" dirty="0">
              <a:latin typeface="Bahnschrift Light SemiCondensed" panose="020B0502040204020203" pitchFamily="34" charset="0"/>
            </a:endParaRPr>
          </a:p>
          <a:p>
            <a:r>
              <a:rPr lang="en-US" b="1" dirty="0">
                <a:latin typeface="Bahnschrift Light SemiCondensed" panose="020B0502040204020203" pitchFamily="34" charset="0"/>
              </a:rPr>
              <a:t>Suitable for the processing needs of large castings, structural parts, semiconductor cavity equipment, aerospace transportation parts, energy and other industries.</a:t>
            </a:r>
          </a:p>
          <a:p>
            <a:endParaRPr lang="en-US" sz="1600" b="1" dirty="0">
              <a:latin typeface="Bahnschrift Light SemiCondensed" panose="020B0502040204020203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Benefits</a:t>
            </a:r>
            <a:r>
              <a:rPr lang="en-US" b="1" dirty="0">
                <a:latin typeface="Bahnschrift Light SemiCondensed" panose="020B0502040204020203" pitchFamily="34" charset="0"/>
              </a:rPr>
              <a:t>:</a:t>
            </a:r>
          </a:p>
          <a:p>
            <a:endParaRPr lang="en-US" b="1" dirty="0">
              <a:latin typeface="Bahnschrift Light SemiCondensed" panose="020B0502040204020203" pitchFamily="34" charset="0"/>
            </a:endParaRPr>
          </a:p>
          <a:p>
            <a:pPr marL="342900" indent="-342900">
              <a:buAutoNum type="arabicPeriod"/>
            </a:pPr>
            <a:r>
              <a:rPr lang="en-US" b="1" dirty="0"/>
              <a:t>Precision and Accuracy</a:t>
            </a:r>
          </a:p>
          <a:p>
            <a:pPr marL="342900" indent="-342900">
              <a:buAutoNum type="arabicPeriod"/>
            </a:pPr>
            <a:r>
              <a:rPr lang="en-US" b="1" dirty="0"/>
              <a:t>Versatility</a:t>
            </a:r>
          </a:p>
          <a:p>
            <a:pPr marL="342900" indent="-342900">
              <a:buAutoNum type="arabicPeriod"/>
            </a:pPr>
            <a:r>
              <a:rPr lang="en-US" b="1" dirty="0"/>
              <a:t>Efficiency</a:t>
            </a:r>
          </a:p>
          <a:p>
            <a:pPr marL="342900" indent="-342900">
              <a:buAutoNum type="arabicPeriod"/>
            </a:pPr>
            <a:r>
              <a:rPr lang="en-US" b="1" dirty="0"/>
              <a:t>Consistency</a:t>
            </a:r>
          </a:p>
          <a:p>
            <a:pPr marL="342900" indent="-342900">
              <a:buAutoNum type="arabicPeriod"/>
            </a:pPr>
            <a:r>
              <a:rPr lang="en-US" b="1" dirty="0"/>
              <a:t>Space Utilization</a:t>
            </a:r>
          </a:p>
          <a:p>
            <a:pPr marL="342900" indent="-342900">
              <a:buAutoNum type="arabicPeriod"/>
            </a:pPr>
            <a:endParaRPr lang="en-US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11" name="Gantry Type 5 axis Machining Center KG5A-2232">
            <a:hlinkClick r:id="" action="ppaction://media"/>
            <a:extLst>
              <a:ext uri="{FF2B5EF4-FFF2-40B4-BE49-F238E27FC236}">
                <a16:creationId xmlns:a16="http://schemas.microsoft.com/office/drawing/2014/main" id="{AD9AE32A-57D3-4965-A3A6-A8486247E1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089" end="10499.65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720" y="1044011"/>
            <a:ext cx="8109017" cy="477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429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4000016" y="651621"/>
            <a:ext cx="4191967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CAPITAL EQUIPMENT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527D7F-B585-4731-A7FD-CA2DFCEB017B}"/>
              </a:ext>
            </a:extLst>
          </p:cNvPr>
          <p:cNvSpPr/>
          <p:nvPr/>
        </p:nvSpPr>
        <p:spPr>
          <a:xfrm>
            <a:off x="1216710" y="5376021"/>
            <a:ext cx="4191967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HAAS VF4 4</a:t>
            </a:r>
            <a:r>
              <a:rPr lang="en-US" sz="2000" b="1" baseline="30000" dirty="0">
                <a:solidFill>
                  <a:srgbClr val="FF0000"/>
                </a:solidFill>
              </a:rPr>
              <a:t>TH</a:t>
            </a:r>
            <a:r>
              <a:rPr lang="en-US" sz="2000" b="1" dirty="0">
                <a:solidFill>
                  <a:srgbClr val="FF0000"/>
                </a:solidFill>
              </a:rPr>
              <a:t> AXIS MACHINE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6C4EF-362F-48B7-A33D-BC164F35A3A6}"/>
              </a:ext>
            </a:extLst>
          </p:cNvPr>
          <p:cNvSpPr txBox="1"/>
          <p:nvPr/>
        </p:nvSpPr>
        <p:spPr>
          <a:xfrm>
            <a:off x="6424863" y="2636910"/>
            <a:ext cx="5278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Model: HAAS VF4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TABLE SIZE: </a:t>
            </a:r>
            <a:r>
              <a:rPr lang="en-US" b="1" dirty="0"/>
              <a:t>1320x500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MACHINE TRAVELS(X/Y/Z): </a:t>
            </a:r>
            <a:r>
              <a:rPr lang="en-US" b="1" dirty="0"/>
              <a:t>1270x 500 x 620</a:t>
            </a:r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40 TAPER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22.4 KW VECTOR DRIVE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20 STATION CAROUSEL TOOL CHANGER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HIGH POWER DIRECT DRIVE SPINDLE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POWER FAILURE DETECTION MODULE</a:t>
            </a:r>
          </a:p>
          <a:p>
            <a:r>
              <a:rPr lang="en-US" sz="20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EF209-F70B-44AA-AFDD-B0D7596D5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7" y="1283085"/>
            <a:ext cx="5370791" cy="40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3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4000016" y="651621"/>
            <a:ext cx="4191967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CAPITAL EQUIPMENT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527D7F-B585-4731-A7FD-CA2DFCEB017B}"/>
              </a:ext>
            </a:extLst>
          </p:cNvPr>
          <p:cNvSpPr/>
          <p:nvPr/>
        </p:nvSpPr>
        <p:spPr>
          <a:xfrm>
            <a:off x="1216710" y="5376021"/>
            <a:ext cx="4191967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HAAS VF2 4</a:t>
            </a:r>
            <a:r>
              <a:rPr lang="en-US" sz="2000" b="1" baseline="30000" dirty="0">
                <a:solidFill>
                  <a:srgbClr val="FF0000"/>
                </a:solidFill>
              </a:rPr>
              <a:t>TH</a:t>
            </a:r>
            <a:r>
              <a:rPr lang="en-US" sz="2000" b="1" dirty="0">
                <a:solidFill>
                  <a:srgbClr val="FF0000"/>
                </a:solidFill>
              </a:rPr>
              <a:t> AXIS MACHINE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6C4EF-362F-48B7-A33D-BC164F35A3A6}"/>
              </a:ext>
            </a:extLst>
          </p:cNvPr>
          <p:cNvSpPr txBox="1"/>
          <p:nvPr/>
        </p:nvSpPr>
        <p:spPr>
          <a:xfrm>
            <a:off x="6424863" y="2636910"/>
            <a:ext cx="5278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Model: HAAS VF2 VERTICAL MACHINING CENTRE  4</a:t>
            </a:r>
            <a:r>
              <a:rPr lang="en-US" sz="2000" b="1" baseline="30000" dirty="0"/>
              <a:t>TH</a:t>
            </a:r>
            <a:r>
              <a:rPr lang="en-US" sz="2000" b="1" dirty="0"/>
              <a:t> AXIS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 TRAVEL DISTANCE X-AXIS: 762MM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TRAVEL DISTANCE Y-AXIS: 406MM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TRAVEL DISTANCE Z-AXIS: 508MM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TABLE: </a:t>
            </a:r>
            <a:r>
              <a:rPr lang="en-US" b="1" dirty="0"/>
              <a:t>915 x 457MM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A61D0-FC82-4934-99C9-B9E6BA41B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83" y="754548"/>
            <a:ext cx="6370981" cy="47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2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4542959" y="1732540"/>
            <a:ext cx="2810108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THANK YOU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0EB8CF-2BD3-42D6-9A92-523B6F1A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217" y="2645092"/>
            <a:ext cx="26098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5165235" y="421574"/>
            <a:ext cx="1861530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MISSION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C949A-0375-4E48-ADB0-64EC2FED73C8}"/>
              </a:ext>
            </a:extLst>
          </p:cNvPr>
          <p:cNvSpPr/>
          <p:nvPr/>
        </p:nvSpPr>
        <p:spPr>
          <a:xfrm>
            <a:off x="5165235" y="3439160"/>
            <a:ext cx="1861530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VISION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907181-E41F-4084-90D4-2908509A2C3E}"/>
              </a:ext>
            </a:extLst>
          </p:cNvPr>
          <p:cNvSpPr txBox="1"/>
          <p:nvPr/>
        </p:nvSpPr>
        <p:spPr>
          <a:xfrm>
            <a:off x="973777" y="1436914"/>
            <a:ext cx="110911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Topaz Engineering to be the BEST for Design,  Development &amp; Manufacture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of Products used in Strategic applications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8FC51-FFF9-414D-82CC-94E80C1296AC}"/>
              </a:ext>
            </a:extLst>
          </p:cNvPr>
          <p:cNvSpPr txBox="1"/>
          <p:nvPr/>
        </p:nvSpPr>
        <p:spPr>
          <a:xfrm>
            <a:off x="1175657" y="4488873"/>
            <a:ext cx="12837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Topaz Engineering to be a Preferred organization for the Customers, in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 providing solutions with utmost focus through application of Innovative 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Technologies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BE1F1-1EDA-48D2-9E90-5FA40D83B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2EDCFE-B76F-4D85-9BD4-5868B7625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0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3397496" y="555631"/>
            <a:ext cx="5934927" cy="629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AEROSPACE &amp; DEFENSE DOMAINS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BE801A-B3EA-4A7E-A943-C542165EB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1667680"/>
            <a:ext cx="3810000" cy="225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4EFEE1-CC6B-4352-AB2E-C88B0CC2D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925" y="1762930"/>
            <a:ext cx="3790950" cy="2162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698C17-691E-454B-8FE1-4A78E6382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75" y="4190132"/>
            <a:ext cx="3752850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B429C-B9F6-48F7-8DB9-C0FC18917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625" y="4266332"/>
            <a:ext cx="3810000" cy="2181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CAE86-5545-4B4C-B901-73872EE4E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8246" y="1834124"/>
            <a:ext cx="3181954" cy="21417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34893C-5D13-495C-9386-D84C9116E57E}"/>
              </a:ext>
            </a:extLst>
          </p:cNvPr>
          <p:cNvSpPr/>
          <p:nvPr/>
        </p:nvSpPr>
        <p:spPr>
          <a:xfrm>
            <a:off x="8578246" y="1813730"/>
            <a:ext cx="3181954" cy="21132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21F8C8-6610-4381-8603-DC3DBFE77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6901" y="4388252"/>
            <a:ext cx="3213300" cy="20116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CA3122-7723-4B03-9F49-1638F93C44C8}"/>
              </a:ext>
            </a:extLst>
          </p:cNvPr>
          <p:cNvSpPr/>
          <p:nvPr/>
        </p:nvSpPr>
        <p:spPr>
          <a:xfrm>
            <a:off x="10541000" y="3617320"/>
            <a:ext cx="1193800" cy="2947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Oil &amp; Gas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9CE3D1-33C4-4A92-B66D-737B0DDE9525}"/>
              </a:ext>
            </a:extLst>
          </p:cNvPr>
          <p:cNvSpPr/>
          <p:nvPr/>
        </p:nvSpPr>
        <p:spPr>
          <a:xfrm>
            <a:off x="9953625" y="5990526"/>
            <a:ext cx="1778000" cy="34884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Thermal Power</a:t>
            </a:r>
          </a:p>
        </p:txBody>
      </p:sp>
    </p:spTree>
    <p:extLst>
      <p:ext uri="{BB962C8B-B14F-4D97-AF65-F5344CB8AC3E}">
        <p14:creationId xmlns:p14="http://schemas.microsoft.com/office/powerpoint/2010/main" val="406940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5165234" y="421574"/>
            <a:ext cx="3064365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DESIGN CENTRE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907181-E41F-4084-90D4-2908509A2C3E}"/>
              </a:ext>
            </a:extLst>
          </p:cNvPr>
          <p:cNvSpPr txBox="1"/>
          <p:nvPr/>
        </p:nvSpPr>
        <p:spPr>
          <a:xfrm>
            <a:off x="1004549" y="1350527"/>
            <a:ext cx="103066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 have Mastered in Design Solutions required for Aerospace &amp; Defense.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We have Designed &amp; Developed various Jigs &amp; Fixtures for day to day machining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We have Licensed CAD/CAM Software's</a:t>
            </a:r>
            <a:r>
              <a:rPr lang="en-US" sz="2400" dirty="0">
                <a:solidFill>
                  <a:srgbClr val="00B0F0"/>
                </a:solidFill>
              </a:rPr>
              <a:t>(</a:t>
            </a:r>
            <a:r>
              <a:rPr lang="en-US" sz="2400" b="1" dirty="0">
                <a:solidFill>
                  <a:srgbClr val="00B0F0"/>
                </a:solidFill>
              </a:rPr>
              <a:t>SOLID WORKS, MASTER CAM</a:t>
            </a:r>
            <a:r>
              <a:rPr lang="en-US" sz="2400" dirty="0">
                <a:solidFill>
                  <a:srgbClr val="00B0F0"/>
                </a:solidFill>
              </a:rPr>
              <a:t>)</a:t>
            </a:r>
          </a:p>
          <a:p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to meet our production requirements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BE1F1-1EDA-48D2-9E90-5FA40D83B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2EDCFE-B76F-4D85-9BD4-5868B7625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87059-A3CF-407B-ABC6-0B366BA30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73" y="2907133"/>
            <a:ext cx="5811253" cy="36185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00833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BB6097-523D-4623-B42E-846949B28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95" y="1466231"/>
            <a:ext cx="2743200" cy="259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23CF9-AA2B-4EDA-83BF-044AA725A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960" y="3460573"/>
            <a:ext cx="2961808" cy="24978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918B97-B0EA-45B9-A0CA-EC44A5423CB8}"/>
              </a:ext>
            </a:extLst>
          </p:cNvPr>
          <p:cNvSpPr/>
          <p:nvPr/>
        </p:nvSpPr>
        <p:spPr>
          <a:xfrm>
            <a:off x="6701883" y="1338958"/>
            <a:ext cx="5153111" cy="5065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2B7D77-654D-4564-AD2D-089BDC6C7277}"/>
              </a:ext>
            </a:extLst>
          </p:cNvPr>
          <p:cNvSpPr txBox="1"/>
          <p:nvPr/>
        </p:nvSpPr>
        <p:spPr>
          <a:xfrm>
            <a:off x="6841232" y="1493395"/>
            <a:ext cx="37607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4 AXES MACHINING CENTRE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X: 1275 mm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Y: 450 mm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Z: 650 mm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M</a:t>
            </a:r>
            <a:r>
              <a:rPr lang="en-US" sz="2000" b="1" dirty="0">
                <a:solidFill>
                  <a:srgbClr val="002060"/>
                </a:solidFill>
              </a:rPr>
              <a:t>ake</a:t>
            </a:r>
            <a:r>
              <a:rPr lang="en-US" sz="2400" b="1" dirty="0">
                <a:solidFill>
                  <a:srgbClr val="002060"/>
                </a:solidFill>
              </a:rPr>
              <a:t> : HAAS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0CA7E-CBBC-46E4-B9DE-6FD66207C18E}"/>
              </a:ext>
            </a:extLst>
          </p:cNvPr>
          <p:cNvSpPr/>
          <p:nvPr/>
        </p:nvSpPr>
        <p:spPr>
          <a:xfrm>
            <a:off x="479502" y="1338958"/>
            <a:ext cx="5724478" cy="5065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808A8-4F50-4C13-850C-9B526F4BA767}"/>
              </a:ext>
            </a:extLst>
          </p:cNvPr>
          <p:cNvSpPr txBox="1"/>
          <p:nvPr/>
        </p:nvSpPr>
        <p:spPr>
          <a:xfrm>
            <a:off x="893978" y="4191493"/>
            <a:ext cx="37607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 AXES MACHINING CENTRE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X: 750 mm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Y: 600 mm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Z: 650 mm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Make : HAAS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B6891B-37E0-4EE0-B24A-559586969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346" y="1466232"/>
            <a:ext cx="2536835" cy="2566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3A3E6C-CB19-42D5-A6B4-9EF3D6C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817" y="3682732"/>
            <a:ext cx="2093143" cy="20638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08398E-B060-43D7-9439-93A4978C9C70}"/>
              </a:ext>
            </a:extLst>
          </p:cNvPr>
          <p:cNvSpPr/>
          <p:nvPr/>
        </p:nvSpPr>
        <p:spPr>
          <a:xfrm>
            <a:off x="2698595" y="457200"/>
            <a:ext cx="6478859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CNC VERTICAL MACHINING CENTRES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DCF9D0-A8A9-41D8-9473-07E03F2E2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022B29-2D5E-4E1B-8284-730D33C20C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6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918B97-B0EA-45B9-A0CA-EC44A5423CB8}"/>
              </a:ext>
            </a:extLst>
          </p:cNvPr>
          <p:cNvSpPr/>
          <p:nvPr/>
        </p:nvSpPr>
        <p:spPr>
          <a:xfrm>
            <a:off x="6701883" y="1338958"/>
            <a:ext cx="5153111" cy="5065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2B7D77-654D-4564-AD2D-089BDC6C7277}"/>
              </a:ext>
            </a:extLst>
          </p:cNvPr>
          <p:cNvSpPr txBox="1"/>
          <p:nvPr/>
        </p:nvSpPr>
        <p:spPr>
          <a:xfrm>
            <a:off x="6903254" y="1583526"/>
            <a:ext cx="50465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5 AXES VERTICAL MACHINING CENTRE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X: 800 mm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Y: 550 mm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Z: 650 mm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Make : </a:t>
            </a:r>
            <a:r>
              <a:rPr lang="en-US" sz="2400" b="1" dirty="0" err="1">
                <a:solidFill>
                  <a:srgbClr val="002060"/>
                </a:solidFill>
              </a:rPr>
              <a:t>Manford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0CA7E-CBBC-46E4-B9DE-6FD66207C18E}"/>
              </a:ext>
            </a:extLst>
          </p:cNvPr>
          <p:cNvSpPr/>
          <p:nvPr/>
        </p:nvSpPr>
        <p:spPr>
          <a:xfrm>
            <a:off x="479502" y="1338958"/>
            <a:ext cx="5724478" cy="5065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808A8-4F50-4C13-850C-9B526F4BA767}"/>
              </a:ext>
            </a:extLst>
          </p:cNvPr>
          <p:cNvSpPr txBox="1"/>
          <p:nvPr/>
        </p:nvSpPr>
        <p:spPr>
          <a:xfrm>
            <a:off x="758720" y="4160338"/>
            <a:ext cx="45606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EDM &amp; EDM WIRE CUT MACHINES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X: 800 mm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Y: 600 mm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Z: 850 mm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Make : Electronica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6C06B-98C7-4FDB-8ACD-023A39062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20" y="1541846"/>
            <a:ext cx="5166041" cy="2389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459FA-7094-4A18-92DE-8C9C6E125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232" y="3894601"/>
            <a:ext cx="4789490" cy="21382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3E5762-8630-43BC-A23A-ADCD9515491D}"/>
              </a:ext>
            </a:extLst>
          </p:cNvPr>
          <p:cNvSpPr/>
          <p:nvPr/>
        </p:nvSpPr>
        <p:spPr>
          <a:xfrm>
            <a:off x="2698595" y="457200"/>
            <a:ext cx="6478859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CNC MACHINING CENTRES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57329A-2B56-4FEA-8859-221E38C36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309BB3-BAEB-4FA1-9D52-A79CB2F00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918B97-B0EA-45B9-A0CA-EC44A5423CB8}"/>
              </a:ext>
            </a:extLst>
          </p:cNvPr>
          <p:cNvSpPr/>
          <p:nvPr/>
        </p:nvSpPr>
        <p:spPr>
          <a:xfrm>
            <a:off x="6701883" y="1338958"/>
            <a:ext cx="5153111" cy="5065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2B7D77-654D-4564-AD2D-089BDC6C7277}"/>
              </a:ext>
            </a:extLst>
          </p:cNvPr>
          <p:cNvSpPr txBox="1"/>
          <p:nvPr/>
        </p:nvSpPr>
        <p:spPr>
          <a:xfrm>
            <a:off x="6841232" y="1493395"/>
            <a:ext cx="44360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TURN MILL &amp; TURNING CENTRES</a:t>
            </a:r>
          </a:p>
          <a:p>
            <a:r>
              <a:rPr lang="en-US" sz="2400" dirty="0">
                <a:solidFill>
                  <a:srgbClr val="00B0F0"/>
                </a:solidFill>
              </a:rPr>
              <a:t>X: 500 mm</a:t>
            </a:r>
          </a:p>
          <a:p>
            <a:r>
              <a:rPr lang="en-US" sz="2400" dirty="0">
                <a:solidFill>
                  <a:srgbClr val="00B0F0"/>
                </a:solidFill>
              </a:rPr>
              <a:t>Y: 100 mm</a:t>
            </a:r>
          </a:p>
          <a:p>
            <a:r>
              <a:rPr lang="en-US" sz="2400" dirty="0">
                <a:solidFill>
                  <a:srgbClr val="00B0F0"/>
                </a:solidFill>
              </a:rPr>
              <a:t>Z: 550 mm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Make : HAAS (ST10Y)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0CA7E-CBBC-46E4-B9DE-6FD66207C18E}"/>
              </a:ext>
            </a:extLst>
          </p:cNvPr>
          <p:cNvSpPr/>
          <p:nvPr/>
        </p:nvSpPr>
        <p:spPr>
          <a:xfrm>
            <a:off x="479502" y="1338958"/>
            <a:ext cx="5724478" cy="50659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808A8-4F50-4C13-850C-9B526F4BA767}"/>
              </a:ext>
            </a:extLst>
          </p:cNvPr>
          <p:cNvSpPr txBox="1"/>
          <p:nvPr/>
        </p:nvSpPr>
        <p:spPr>
          <a:xfrm>
            <a:off x="893978" y="4191493"/>
            <a:ext cx="3768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OPERATION : 40/50 TAPPING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CAPACITY : M32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Make : SRI GANESH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B7B2D-4C14-474D-9E9B-DD1B59F6A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475" y="3702206"/>
            <a:ext cx="4655737" cy="22748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2698595" y="457200"/>
            <a:ext cx="6478859" cy="655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CNC TURN MILL &amp; TURNING CENTRES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E6E456-6797-4369-B9DD-24DA09C0A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30561-82E5-4DD4-9ABE-AFFB27B28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pic>
        <p:nvPicPr>
          <p:cNvPr id="12" name="Picture 11" descr="C:\Users\HP\Desktop\TAPPING.jpg">
            <a:extLst>
              <a:ext uri="{FF2B5EF4-FFF2-40B4-BE49-F238E27FC236}">
                <a16:creationId xmlns:a16="http://schemas.microsoft.com/office/drawing/2014/main" id="{92DBE003-2494-4CCD-BEC6-5A6BAD4C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05" y="1431886"/>
            <a:ext cx="4704495" cy="264110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33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E4373-415A-4216-A869-4E47977752BA}"/>
              </a:ext>
            </a:extLst>
          </p:cNvPr>
          <p:cNvSpPr/>
          <p:nvPr/>
        </p:nvSpPr>
        <p:spPr>
          <a:xfrm>
            <a:off x="172720" y="213360"/>
            <a:ext cx="11856720" cy="645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87125-70C5-4A72-8763-9B8C5A199BBF}"/>
              </a:ext>
            </a:extLst>
          </p:cNvPr>
          <p:cNvSpPr/>
          <p:nvPr/>
        </p:nvSpPr>
        <p:spPr>
          <a:xfrm>
            <a:off x="3710506" y="300750"/>
            <a:ext cx="4579252" cy="629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PLANT AND MACHINERY DETAILS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25EA-F7DD-498A-BECD-89EFA195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0" y="439738"/>
            <a:ext cx="749300" cy="62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D9BED-61B7-45EC-A207-2CEB1849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1087418"/>
            <a:ext cx="1430148" cy="19566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5AACCFA-5895-4E5F-9512-032655B40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576265"/>
              </p:ext>
            </p:extLst>
          </p:nvPr>
        </p:nvGraphicFramePr>
        <p:xfrm>
          <a:off x="1717173" y="940949"/>
          <a:ext cx="81280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512629659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1674255002"/>
                    </a:ext>
                  </a:extLst>
                </a:gridCol>
                <a:gridCol w="3187700">
                  <a:extLst>
                    <a:ext uri="{9D8B030D-6E8A-4147-A177-3AD203B41FA5}">
                      <a16:colId xmlns:a16="http://schemas.microsoft.com/office/drawing/2014/main" val="6221409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44149691"/>
                    </a:ext>
                  </a:extLst>
                </a:gridCol>
              </a:tblGrid>
              <a:tr h="357374">
                <a:tc>
                  <a:txBody>
                    <a:bodyPr/>
                    <a:lstStyle/>
                    <a:p>
                      <a:r>
                        <a:rPr lang="en-US" dirty="0"/>
                        <a:t>SNO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MAKE &amp; 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786645"/>
                  </a:ext>
                </a:extLst>
              </a:tr>
              <a:tr h="616837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CNC MILLING 5-AXIS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HASS UMC 750 750X500X650(ROTARY DIA500)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260455"/>
                  </a:ext>
                </a:extLst>
              </a:tr>
              <a:tr h="616837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CNC MILLING 5-AXIS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STM VL 850 4+1 AXIS 850 X 500 X 500(ROTARY DIA300)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996683"/>
                  </a:ext>
                </a:extLst>
              </a:tr>
              <a:tr h="61683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CNC Milling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– AXIS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 FORD VL 1050 3 AXIS 1050 X 600 X 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085267"/>
                  </a:ext>
                </a:extLst>
              </a:tr>
              <a:tr h="357374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CNC TURNING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PRIDE  MAX300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311596"/>
                  </a:ext>
                </a:extLst>
              </a:tr>
              <a:tr h="616837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TURNMILL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HAAS ST 10Y 200 x 101 x 406(check Ø 165)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383316"/>
                  </a:ext>
                </a:extLst>
              </a:tr>
              <a:tr h="357374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 CUT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158544"/>
                  </a:ext>
                </a:extLst>
              </a:tr>
              <a:tr h="357374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EDM MEGA O ZNC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256748"/>
                  </a:ext>
                </a:extLst>
              </a:tr>
              <a:tr h="357374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TAPPING MACHINE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Shri Ganesh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Indutries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928267"/>
                  </a:ext>
                </a:extLst>
              </a:tr>
              <a:tr h="616837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LAXSON CUTTING MACHINE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DWARKA INDUSTRIES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95197"/>
                  </a:ext>
                </a:extLst>
              </a:tr>
              <a:tr h="616837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CMM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ZEISS CMMM MACHINE  (1600X1200X600)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631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751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1017</Words>
  <Application>Microsoft Office PowerPoint</Application>
  <PresentationFormat>Widescreen</PresentationFormat>
  <Paragraphs>311</Paragraphs>
  <Slides>27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Bahnschrift Light SemiCondensed</vt:lpstr>
      <vt:lpstr>Calibri</vt:lpstr>
      <vt:lpstr>Calibri Light</vt:lpstr>
      <vt:lpstr>Century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156</cp:revision>
  <dcterms:created xsi:type="dcterms:W3CDTF">2024-02-12T04:51:37Z</dcterms:created>
  <dcterms:modified xsi:type="dcterms:W3CDTF">2024-05-23T07:40:11Z</dcterms:modified>
</cp:coreProperties>
</file>